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Arial Narrow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7BDfMTl3h3TfKhECkr41TZxYE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Narrow-bold.fntdata"/><Relationship Id="rId30" Type="http://schemas.openxmlformats.org/officeDocument/2006/relationships/font" Target="fonts/ArialNarrow-regular.fntdata"/><Relationship Id="rId11" Type="http://schemas.openxmlformats.org/officeDocument/2006/relationships/slide" Target="slides/slide7.xml"/><Relationship Id="rId33" Type="http://schemas.openxmlformats.org/officeDocument/2006/relationships/font" Target="fonts/ArialNarrow-boldItalic.fntdata"/><Relationship Id="rId10" Type="http://schemas.openxmlformats.org/officeDocument/2006/relationships/slide" Target="slides/slide6.xml"/><Relationship Id="rId32" Type="http://schemas.openxmlformats.org/officeDocument/2006/relationships/font" Target="fonts/ArialNarrow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c16eb8c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1c16eb8c6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a13ad52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7a13ad5229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fb2c895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7fb2c89577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fb2c895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7fb2c89577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fb2c8957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7fb2c89577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fb2c895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7fb2c8957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1e0036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2f1e003693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cc0711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2eecc07110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fe877ed6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efe877ed68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a154bbe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7a154bbe4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cc0711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2eecc07110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a13ad52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27a13ad522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hyperlink" Target="https://tinyurl.com/PASS-Wk4-Question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tinyurl.com/PASS-Wk4-Question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hyperlink" Target="https://tinyurl.com/PASS-Wk4-Quest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hyperlink" Target="https://tinyurl.com/FIT9136-PAS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hyperlink" Target="https://tinyurl.com/PASS-Wk4-Question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10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10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hyperlink" Target="https://tinyurl.com/PASS-Wk4-Question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hyperlink" Target="https://tinyurl.com/PASS-Wk4-Questi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tinyurl.com/PASS-Wk4-Question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hyperlink" Target="https://tinyurl.com/FIT9136-PASS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tinyurl.com/PASS-Wk4-Question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hyperlink" Target="https://tinyurl.com/PASS-Wk4-Question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hyperlink" Target="https://tinyurl.com/PASS-Wk4-Ques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299" y="2865678"/>
            <a:ext cx="662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Functions, Scoping, Debugging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12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Aug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</a:t>
            </a: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4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1c16eb8c65_0_0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1c16eb8c65_0_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debugging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5" name="Google Shape;205;g21c16eb8c6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1c16eb8c65_0_0"/>
          <p:cNvSpPr txBox="1"/>
          <p:nvPr/>
        </p:nvSpPr>
        <p:spPr>
          <a:xfrm>
            <a:off x="306050" y="1164725"/>
            <a:ext cx="1069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error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When the code </a:t>
            </a:r>
            <a:r>
              <a:rPr lang="en-AU" sz="1700">
                <a:solidFill>
                  <a:srgbClr val="0E0E0E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violates the syntax rules</a:t>
            </a: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of the Python language.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error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When the code contains </a:t>
            </a:r>
            <a:r>
              <a:rPr lang="en-AU" sz="1700">
                <a:solidFill>
                  <a:srgbClr val="0E0E0E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operations that are not executable</a:t>
            </a: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, leading to an error during program execution.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error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When the code </a:t>
            </a:r>
            <a:r>
              <a:rPr lang="en-AU" sz="1700">
                <a:solidFill>
                  <a:srgbClr val="0E0E0E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runs without crashing</a:t>
            </a: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but </a:t>
            </a:r>
            <a:r>
              <a:rPr lang="en-AU" sz="1700">
                <a:solidFill>
                  <a:srgbClr val="0E0E0E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produces incorrect results</a:t>
            </a: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 because the </a:t>
            </a:r>
            <a:r>
              <a:rPr lang="en-AU" sz="1700">
                <a:solidFill>
                  <a:srgbClr val="0E0E0E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logic is wrong</a:t>
            </a:r>
            <a:r>
              <a:rPr lang="en-AU" sz="17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1c16eb8c65_0_0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6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27a13ad5229_0_22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7a13ad5229_0_22"/>
          <p:cNvSpPr txBox="1"/>
          <p:nvPr/>
        </p:nvSpPr>
        <p:spPr>
          <a:xfrm>
            <a:off x="306048" y="326300"/>
            <a:ext cx="89223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4" name="Google Shape;214;g27a13ad5229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7a13ad5229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100" y="1489738"/>
            <a:ext cx="3215251" cy="4194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7a13ad5229_0_22"/>
          <p:cNvSpPr txBox="1"/>
          <p:nvPr/>
        </p:nvSpPr>
        <p:spPr>
          <a:xfrm>
            <a:off x="435575" y="2147550"/>
            <a:ext cx="5835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Task: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the code to your local coding env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what type of the error is in each function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7a13ad5229_0_22"/>
          <p:cNvSpPr txBox="1"/>
          <p:nvPr/>
        </p:nvSpPr>
        <p:spPr>
          <a:xfrm>
            <a:off x="306050" y="1012750"/>
            <a:ext cx="114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Code: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/Week 4/revision_questions/debugging_1_question.py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7a13ad5229_0_22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8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7fb2c89577_0_20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7fb2c89577_0_20"/>
          <p:cNvSpPr txBox="1"/>
          <p:nvPr/>
        </p:nvSpPr>
        <p:spPr>
          <a:xfrm>
            <a:off x="306050" y="326300"/>
            <a:ext cx="10573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1 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5" name="Google Shape;225;g27fb2c89577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7fb2c89577_0_20"/>
          <p:cNvSpPr txBox="1"/>
          <p:nvPr/>
        </p:nvSpPr>
        <p:spPr>
          <a:xfrm>
            <a:off x="154100" y="2373175"/>
            <a:ext cx="25608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 error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error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error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27fb2c89577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1825" y="1561113"/>
            <a:ext cx="9611648" cy="37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7fb2c89577_0_20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7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7fb2c89577_0_26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7fb2c89577_0_26"/>
          <p:cNvSpPr txBox="1"/>
          <p:nvPr/>
        </p:nvSpPr>
        <p:spPr>
          <a:xfrm>
            <a:off x="306050" y="326300"/>
            <a:ext cx="8233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2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5" name="Google Shape;235;g27fb2c89577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7fb2c89577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9225" y="1131775"/>
            <a:ext cx="4952950" cy="45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7fb2c89577_0_26"/>
          <p:cNvSpPr txBox="1"/>
          <p:nvPr/>
        </p:nvSpPr>
        <p:spPr>
          <a:xfrm>
            <a:off x="306050" y="1122450"/>
            <a:ext cx="62481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solidFill>
                  <a:srgbClr val="0E0E0E"/>
                </a:solidFill>
              </a:rPr>
              <a:t>Debugging Challenge: Advanced Shopping Cart </a:t>
            </a:r>
            <a:r>
              <a:rPr b="1" lang="en-AU">
                <a:solidFill>
                  <a:srgbClr val="0E0E0E"/>
                </a:solidFill>
                <a:highlight>
                  <a:srgbClr val="FF9900"/>
                </a:highlight>
              </a:rPr>
              <a:t>Total</a:t>
            </a:r>
            <a:endParaRPr b="1">
              <a:solidFill>
                <a:srgbClr val="0E0E0E"/>
              </a:solidFill>
              <a:highlight>
                <a:srgbClr val="FF99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You are given a function that calculates the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total price of items</a:t>
            </a:r>
            <a:r>
              <a:rPr lang="en-AU">
                <a:solidFill>
                  <a:srgbClr val="0E0E0E"/>
                </a:solidFill>
              </a:rPr>
              <a:t> in a shopping cart. The function should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apply different discount</a:t>
            </a:r>
            <a:r>
              <a:rPr lang="en-AU">
                <a:solidFill>
                  <a:srgbClr val="0E0E0E"/>
                </a:solidFill>
              </a:rPr>
              <a:t> rates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based on the total price</a:t>
            </a:r>
            <a:r>
              <a:rPr lang="en-AU">
                <a:solidFill>
                  <a:srgbClr val="0E0E0E"/>
                </a:solidFill>
              </a:rPr>
              <a:t>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before tax</a:t>
            </a:r>
            <a:r>
              <a:rPr lang="en-AU">
                <a:solidFill>
                  <a:srgbClr val="0E0E0E"/>
                </a:solidFill>
              </a:rPr>
              <a:t>, and then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add a varying sales tax</a:t>
            </a:r>
            <a:r>
              <a:rPr lang="en-AU">
                <a:solidFill>
                  <a:srgbClr val="0E0E0E"/>
                </a:solidFill>
              </a:rPr>
              <a:t>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to the discounted price</a:t>
            </a:r>
            <a:r>
              <a:rPr lang="en-AU">
                <a:solidFill>
                  <a:srgbClr val="0E0E0E"/>
                </a:solidFill>
              </a:rPr>
              <a:t>. However, the code below </a:t>
            </a:r>
            <a:r>
              <a:rPr lang="en-AU">
                <a:solidFill>
                  <a:srgbClr val="0E0E0E"/>
                </a:solidFill>
                <a:highlight>
                  <a:srgbClr val="6FA8DC"/>
                </a:highlight>
              </a:rPr>
              <a:t>contains multiple errors</a:t>
            </a:r>
            <a:r>
              <a:rPr lang="en-AU">
                <a:solidFill>
                  <a:srgbClr val="0E0E0E"/>
                </a:solidFill>
              </a:rPr>
              <a:t>. Your task is to debug the code and fix all the errors.</a:t>
            </a:r>
            <a:endParaRPr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solidFill>
                  <a:srgbClr val="0E0E0E"/>
                </a:solidFill>
              </a:rPr>
              <a:t>Requirements:</a:t>
            </a:r>
            <a:endParaRPr b="1"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-AU">
                <a:solidFill>
                  <a:srgbClr val="0E0E0E"/>
                </a:solidFill>
              </a:rPr>
              <a:t>Discount</a:t>
            </a:r>
            <a:r>
              <a:rPr lang="en-AU">
                <a:solidFill>
                  <a:srgbClr val="0E0E0E"/>
                </a:solidFill>
              </a:rPr>
              <a:t>: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exceeds $500, apply a 20% discount.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exceeds $200 but not $500, apply a 15% discount.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exceeds $100 but not $200, apply a 10% discount.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Otherwise, no discount.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-AU">
                <a:solidFill>
                  <a:srgbClr val="0E0E0E"/>
                </a:solidFill>
              </a:rPr>
              <a:t>Sales Tax</a:t>
            </a:r>
            <a:r>
              <a:rPr lang="en-AU">
                <a:solidFill>
                  <a:srgbClr val="0E0E0E"/>
                </a:solidFill>
              </a:rPr>
              <a:t>: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after discount is less than $100, apply a 5% sales tax.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after discount is between $100 and $500, apply a 10% sales tax.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total price after discount is more than $500, apply a 15% sales tax.</a:t>
            </a:r>
            <a:endParaRPr>
              <a:solidFill>
                <a:srgbClr val="0E0E0E"/>
              </a:solidFill>
            </a:endParaRPr>
          </a:p>
        </p:txBody>
      </p:sp>
      <p:sp>
        <p:nvSpPr>
          <p:cNvPr id="238" name="Google Shape;238;g27fb2c89577_0_26"/>
          <p:cNvSpPr txBox="1"/>
          <p:nvPr/>
        </p:nvSpPr>
        <p:spPr>
          <a:xfrm>
            <a:off x="6090275" y="163400"/>
            <a:ext cx="706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Code: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/Week 4/revision_questions/debugging_2_question.py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7fb2c89577_0_46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7fb2c89577_0_46"/>
          <p:cNvSpPr txBox="1"/>
          <p:nvPr/>
        </p:nvSpPr>
        <p:spPr>
          <a:xfrm>
            <a:off x="306050" y="326300"/>
            <a:ext cx="8233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2 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5" name="Google Shape;245;g27fb2c89577_0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7fb2c89577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15800"/>
            <a:ext cx="11887201" cy="4277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7fb2c89577_0_46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7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7fb2c89577_0_7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fb2c89577_0_7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4" name="Google Shape;254;g27fb2c89577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7fb2c89577_0_7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fb2c89577_0_7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7fb2c89577_0_7"/>
          <p:cNvSpPr txBox="1"/>
          <p:nvPr/>
        </p:nvSpPr>
        <p:spPr>
          <a:xfrm>
            <a:off x="5223688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fb2c89577_0_7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7fb2c89577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3538" y="3117275"/>
            <a:ext cx="2535780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7fb2c89577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0730" y="3117288"/>
            <a:ext cx="2550539" cy="2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7fb2c89577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11907" y="3117288"/>
            <a:ext cx="2550920" cy="2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12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Aug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7" name="Google Shape;267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8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8" name="Google Shape;268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69" name="Google Shape;269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12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Aug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6" name="Google Shape;276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7" name="Google Shape;277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8" name="Google Shape;278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23688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3538" y="3117275"/>
            <a:ext cx="2535780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0730" y="3117288"/>
            <a:ext cx="2550539" cy="251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11907" y="3117288"/>
            <a:ext cx="2550920" cy="2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f1e0036930_0_0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f1e003693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f1e0036930_0_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Before we go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1" name="Google Shape;111;g2f1e0036930_0_0"/>
          <p:cNvSpPr txBox="1"/>
          <p:nvPr/>
        </p:nvSpPr>
        <p:spPr>
          <a:xfrm>
            <a:off x="306050" y="1408075"/>
            <a:ext cx="5693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&amp; Assignment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&amp; 70%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Test: Test your understanding of Assignments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Assignment: Help you get familiar with main features of programming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2f1e0036930_0_0"/>
          <p:cNvSpPr txBox="1"/>
          <p:nvPr/>
        </p:nvSpPr>
        <p:spPr>
          <a:xfrm>
            <a:off x="6219775" y="1408075"/>
            <a:ext cx="5652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Outcomes: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familiar with the main feature of programming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Professional documents reading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structure - Wk 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Packages for specific tasks (Data student) - Wk8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and sort - Wk9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4"/>
          <p:cNvGrpSpPr/>
          <p:nvPr/>
        </p:nvGrpSpPr>
        <p:grpSpPr>
          <a:xfrm>
            <a:off x="432196" y="2559375"/>
            <a:ext cx="6992899" cy="1591288"/>
            <a:chOff x="3977400" y="945994"/>
            <a:chExt cx="5244806" cy="1193496"/>
          </a:xfrm>
        </p:grpSpPr>
        <p:grpSp>
          <p:nvGrpSpPr>
            <p:cNvPr id="121" name="Google Shape;121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3" name="Google Shape;123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4" name="Google Shape;124;p4"/>
            <p:cNvSpPr txBox="1"/>
            <p:nvPr/>
          </p:nvSpPr>
          <p:spPr>
            <a:xfrm>
              <a:off x="5343506" y="945994"/>
              <a:ext cx="38787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Debugging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 + (practice  + solution) * 2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28" name="Google Shape;128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0" name="Google Shape;130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1" name="Google Shape;131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- 10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Attendance 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32196" y="1224925"/>
            <a:ext cx="7104497" cy="1591404"/>
            <a:chOff x="3977400" y="946000"/>
            <a:chExt cx="5328506" cy="1193583"/>
          </a:xfrm>
        </p:grpSpPr>
        <p:grpSp>
          <p:nvGrpSpPr>
            <p:cNvPr id="135" name="Google Shape;135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36" name="Google Shape;136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7" name="Google Shape;137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8" name="Google Shape;138;p4"/>
            <p:cNvSpPr txBox="1"/>
            <p:nvPr/>
          </p:nvSpPr>
          <p:spPr>
            <a:xfrm>
              <a:off x="5343506" y="946000"/>
              <a:ext cx="3962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Functions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 + practice + solution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7101125" y="1304563"/>
            <a:ext cx="470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700"/>
              <a:t>Please input your questions for each practice into the form below:</a:t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00" u="sng">
                <a:solidFill>
                  <a:schemeClr val="hlink"/>
                </a:solidFill>
                <a:hlinkClick r:id="rId5"/>
              </a:rPr>
              <a:t>https://tinyurl.com/PASS-Wk4-Questions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eecc07110f_0_15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eecc07110f_0_15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1 -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Functions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8" name="Google Shape;148;g2eecc07110f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ecc07110f_0_15"/>
          <p:cNvSpPr txBox="1"/>
          <p:nvPr/>
        </p:nvSpPr>
        <p:spPr>
          <a:xfrm>
            <a:off x="350168" y="1110912"/>
            <a:ext cx="9943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br>
              <a:rPr b="1" i="0" lang="en-A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0" lang="en-AU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Python, function is a group of statements that perform a certain task. </a:t>
            </a:r>
            <a:endParaRPr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iagram of function&#10;&#10;Description automatically generated" id="150" name="Google Shape;150;g2eecc07110f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194" y="2189828"/>
            <a:ext cx="6182213" cy="347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ecc07110f_0_15"/>
          <p:cNvSpPr txBox="1"/>
          <p:nvPr/>
        </p:nvSpPr>
        <p:spPr>
          <a:xfrm>
            <a:off x="350175" y="2288175"/>
            <a:ext cx="583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function_name: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Meaningful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convention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eecc07110f_0_15"/>
          <p:cNvSpPr txBox="1"/>
          <p:nvPr/>
        </p:nvSpPr>
        <p:spPr>
          <a:xfrm>
            <a:off x="350175" y="3622900"/>
            <a:ext cx="3012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Function: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other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itself ?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eecc07110f_0_15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7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efe877ed68_0_64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efe877ed68_0_6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1 -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Problem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0" name="Google Shape;160;g2efe877ed68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efe877ed68_0_64"/>
          <p:cNvSpPr txBox="1"/>
          <p:nvPr/>
        </p:nvSpPr>
        <p:spPr>
          <a:xfrm>
            <a:off x="374800" y="144832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efe877ed68_0_64"/>
          <p:cNvSpPr txBox="1"/>
          <p:nvPr/>
        </p:nvSpPr>
        <p:spPr>
          <a:xfrm>
            <a:off x="374800" y="1982900"/>
            <a:ext cx="57741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You are a teacher who needs to analyze the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grades of your students</a:t>
            </a:r>
            <a:r>
              <a:rPr lang="en-AU">
                <a:solidFill>
                  <a:srgbClr val="0E0E0E"/>
                </a:solidFill>
              </a:rPr>
              <a:t>. Each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student’s grades for different subjects</a:t>
            </a:r>
            <a:r>
              <a:rPr lang="en-AU">
                <a:solidFill>
                  <a:srgbClr val="0E0E0E"/>
                </a:solidFill>
              </a:rPr>
              <a:t> are represented as a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list of integers</a:t>
            </a:r>
            <a:r>
              <a:rPr lang="en-AU">
                <a:solidFill>
                  <a:srgbClr val="0E0E0E"/>
                </a:solidFill>
              </a:rPr>
              <a:t> in a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two-dimensional list</a:t>
            </a:r>
            <a:r>
              <a:rPr lang="en-AU">
                <a:solidFill>
                  <a:srgbClr val="0E0E0E"/>
                </a:solidFill>
              </a:rPr>
              <a:t>. Each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row</a:t>
            </a:r>
            <a:r>
              <a:rPr lang="en-AU">
                <a:solidFill>
                  <a:srgbClr val="0E0E0E"/>
                </a:solidFill>
              </a:rPr>
              <a:t> in the two-dimensional list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represents a student</a:t>
            </a:r>
            <a:r>
              <a:rPr lang="en-AU">
                <a:solidFill>
                  <a:srgbClr val="0E0E0E"/>
                </a:solidFill>
              </a:rPr>
              <a:t>, and each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column</a:t>
            </a:r>
            <a:r>
              <a:rPr lang="en-AU">
                <a:solidFill>
                  <a:srgbClr val="0E0E0E"/>
                </a:solidFill>
              </a:rPr>
              <a:t> represents a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subject grade</a:t>
            </a:r>
            <a:r>
              <a:rPr lang="en-AU">
                <a:solidFill>
                  <a:srgbClr val="0E0E0E"/>
                </a:solidFill>
              </a:rPr>
              <a:t>. Your task is to write two functions classify_student and analyze_grades that perform the following operations: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1.	</a:t>
            </a:r>
            <a:r>
              <a:rPr b="1" lang="en-AU">
                <a:solidFill>
                  <a:srgbClr val="0E0E0E"/>
                </a:solidFill>
              </a:rPr>
              <a:t>Classify Students</a:t>
            </a:r>
            <a:r>
              <a:rPr lang="en-AU">
                <a:solidFill>
                  <a:srgbClr val="0E0E0E"/>
                </a:solidFill>
              </a:rPr>
              <a:t>: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Classify each student</a:t>
            </a:r>
            <a:r>
              <a:rPr lang="en-AU">
                <a:solidFill>
                  <a:srgbClr val="0E0E0E"/>
                </a:solidFill>
              </a:rPr>
              <a:t> based on their 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average grade</a:t>
            </a:r>
            <a:r>
              <a:rPr lang="en-AU">
                <a:solidFill>
                  <a:srgbClr val="0E0E0E"/>
                </a:solidFill>
              </a:rPr>
              <a:t>: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average grade is 90 or above, classify as “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Excellent</a:t>
            </a:r>
            <a:r>
              <a:rPr lang="en-AU">
                <a:solidFill>
                  <a:srgbClr val="0E0E0E"/>
                </a:solidFill>
              </a:rPr>
              <a:t>”.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average grade is between 75 and 89, classify as “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Good</a:t>
            </a:r>
            <a:r>
              <a:rPr lang="en-AU">
                <a:solidFill>
                  <a:srgbClr val="0E0E0E"/>
                </a:solidFill>
              </a:rPr>
              <a:t>”.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average grade is between 50 and 74, classify as “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Average</a:t>
            </a:r>
            <a:r>
              <a:rPr lang="en-AU">
                <a:solidFill>
                  <a:srgbClr val="0E0E0E"/>
                </a:solidFill>
              </a:rPr>
              <a:t>”.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If the average grade is below 50, classify as “</a:t>
            </a:r>
            <a:r>
              <a:rPr lang="en-AU">
                <a:solidFill>
                  <a:srgbClr val="0E0E0E"/>
                </a:solidFill>
                <a:highlight>
                  <a:srgbClr val="FF9900"/>
                </a:highlight>
              </a:rPr>
              <a:t>Poor</a:t>
            </a:r>
            <a:r>
              <a:rPr lang="en-AU">
                <a:solidFill>
                  <a:srgbClr val="0E0E0E"/>
                </a:solidFill>
              </a:rPr>
              <a:t>”.</a:t>
            </a:r>
            <a:endParaRPr>
              <a:solidFill>
                <a:srgbClr val="0E0E0E"/>
              </a:solidFill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2.	</a:t>
            </a:r>
            <a:r>
              <a:rPr b="1" lang="en-AU">
                <a:solidFill>
                  <a:srgbClr val="0E0E0E"/>
                </a:solidFill>
              </a:rPr>
              <a:t>Generate Summary</a:t>
            </a:r>
            <a:r>
              <a:rPr lang="en-AU">
                <a:solidFill>
                  <a:srgbClr val="0E0E0E"/>
                </a:solidFill>
              </a:rPr>
              <a:t>: Create a summary that includes:</a:t>
            </a:r>
            <a:endParaRPr>
              <a:solidFill>
                <a:srgbClr val="0E0E0E"/>
              </a:solidFill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rgbClr val="0E0E0E"/>
                </a:solidFill>
              </a:rPr>
              <a:t>	•	The total number of students in each category (“Excellent”, “Good”, “Average”, “Poor”).</a:t>
            </a:r>
            <a:endParaRPr>
              <a:solidFill>
                <a:srgbClr val="0E0E0E"/>
              </a:solidFill>
            </a:endParaRPr>
          </a:p>
        </p:txBody>
      </p:sp>
      <p:pic>
        <p:nvPicPr>
          <p:cNvPr id="163" name="Google Shape;163;g2efe877ed68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9276" y="1384625"/>
            <a:ext cx="3607351" cy="42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efe877ed68_0_64"/>
          <p:cNvSpPr txBox="1"/>
          <p:nvPr/>
        </p:nvSpPr>
        <p:spPr>
          <a:xfrm>
            <a:off x="306050" y="907625"/>
            <a:ext cx="114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Code: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/Week 4/revision_questions/function_question_basecode.py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efe877ed68_0_64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8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7a154bbe43_0_5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7a154bbe43_0_5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1 -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Problem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2" name="Google Shape;172;g27a154bbe43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7a154bbe43_0_5"/>
          <p:cNvSpPr txBox="1"/>
          <p:nvPr/>
        </p:nvSpPr>
        <p:spPr>
          <a:xfrm>
            <a:off x="306050" y="1063400"/>
            <a:ext cx="1142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Code: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https://tinyurl.com/FIT9136-PASS</a:t>
            </a:r>
            <a:r>
              <a:rPr b="1"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/Week 4/revision_questions/function_question_template.py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7a154bbe43_0_5"/>
          <p:cNvSpPr txBox="1"/>
          <p:nvPr/>
        </p:nvSpPr>
        <p:spPr>
          <a:xfrm>
            <a:off x="589700" y="2613150"/>
            <a:ext cx="5844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the code template to your local coding env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the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27a154bbe43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0575" y="1578150"/>
            <a:ext cx="4408732" cy="41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7a154bbe43_0_5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8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eecc07110f_0_2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eecc07110f_0_2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3" name="Google Shape;183;g2eecc07110f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eecc07110f_0_22"/>
          <p:cNvSpPr txBox="1"/>
          <p:nvPr/>
        </p:nvSpPr>
        <p:spPr>
          <a:xfrm>
            <a:off x="415300" y="1175100"/>
            <a:ext cx="5835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function can call other functions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eecc07110f_0_22"/>
          <p:cNvSpPr txBox="1"/>
          <p:nvPr/>
        </p:nvSpPr>
        <p:spPr>
          <a:xfrm>
            <a:off x="415300" y="2512225"/>
            <a:ext cx="583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you print out the value of poor_count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outside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function?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2eecc07110f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919" y="70550"/>
            <a:ext cx="4858131" cy="581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ecc07110f_0_22"/>
          <p:cNvSpPr txBox="1"/>
          <p:nvPr/>
        </p:nvSpPr>
        <p:spPr>
          <a:xfrm>
            <a:off x="60775" y="5562450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7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7a13ad5229_0_16"/>
          <p:cNvPicPr preferRelativeResize="0"/>
          <p:nvPr/>
        </p:nvPicPr>
        <p:blipFill rotWithShape="1">
          <a:blip r:embed="rId4">
            <a:alphaModFix/>
          </a:blip>
          <a:srcRect b="44137" l="0" r="0" t="44136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7a13ad5229_0_1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debugging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4" name="Google Shape;194;g27a13ad5229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7a13ad5229_0_16"/>
          <p:cNvSpPr txBox="1"/>
          <p:nvPr/>
        </p:nvSpPr>
        <p:spPr>
          <a:xfrm>
            <a:off x="306050" y="2190875"/>
            <a:ext cx="583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of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27a13ad5229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892" y="1154573"/>
            <a:ext cx="7228984" cy="45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7a13ad5229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8050" y="1063400"/>
            <a:ext cx="5753524" cy="44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7a13ad5229_0_16"/>
          <p:cNvSpPr txBox="1"/>
          <p:nvPr/>
        </p:nvSpPr>
        <p:spPr>
          <a:xfrm>
            <a:off x="7577225" y="60775"/>
            <a:ext cx="56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Question form: </a:t>
            </a:r>
            <a:r>
              <a:rPr lang="en-AU" u="sng">
                <a:solidFill>
                  <a:schemeClr val="hlink"/>
                </a:solidFill>
                <a:hlinkClick r:id="rId8"/>
              </a:rPr>
              <a:t>https://tinyurl.com/PASS-Wk4-Questions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